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8" r:id="rId2"/>
    <p:sldId id="305" r:id="rId3"/>
    <p:sldId id="303" r:id="rId4"/>
    <p:sldId id="306" r:id="rId5"/>
    <p:sldId id="304" r:id="rId6"/>
    <p:sldId id="316" r:id="rId7"/>
    <p:sldId id="280" r:id="rId8"/>
    <p:sldId id="263" r:id="rId9"/>
    <p:sldId id="308" r:id="rId10"/>
    <p:sldId id="310" r:id="rId11"/>
    <p:sldId id="309" r:id="rId12"/>
    <p:sldId id="311" r:id="rId13"/>
    <p:sldId id="293" r:id="rId14"/>
    <p:sldId id="317" r:id="rId15"/>
    <p:sldId id="301" r:id="rId16"/>
    <p:sldId id="267" r:id="rId17"/>
    <p:sldId id="268" r:id="rId18"/>
    <p:sldId id="269" r:id="rId19"/>
    <p:sldId id="300" r:id="rId20"/>
    <p:sldId id="271" r:id="rId21"/>
  </p:sldIdLst>
  <p:sldSz cx="9144000" cy="5143500" type="screen16x9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3058"/>
    <a:srgbClr val="AF19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499"/>
  </p:normalViewPr>
  <p:slideViewPr>
    <p:cSldViewPr snapToGrid="0">
      <p:cViewPr varScale="1">
        <p:scale>
          <a:sx n="110" d="100"/>
          <a:sy n="110" d="100"/>
        </p:scale>
        <p:origin x="60" y="61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6" d="100"/>
        <a:sy n="11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58575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163" indent="0">
              <a:buNone/>
            </a:pPr>
            <a:r>
              <a:rPr lang="en-US" dirty="0"/>
              <a:t>Our goal is to utilize cutting-edge, patent-pending identity-independent computer vision technology to create a near-</a:t>
            </a:r>
            <a:r>
              <a:rPr lang="en-US" dirty="0" err="1"/>
              <a:t>RealTime</a:t>
            </a:r>
            <a:r>
              <a:rPr lang="en-US" dirty="0"/>
              <a:t> multi-factor border crossing measurement, reporting, and predictive analytics system to enable efficient policy making by all stakeholders and to serve as an independent information gateway to a wider audience.</a:t>
            </a:r>
          </a:p>
        </p:txBody>
      </p:sp>
    </p:spTree>
    <p:extLst>
      <p:ext uri="{BB962C8B-B14F-4D97-AF65-F5344CB8AC3E}">
        <p14:creationId xmlns:p14="http://schemas.microsoft.com/office/powerpoint/2010/main" val="312495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" name="Google Shape;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0249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852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993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28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F902D1F7-2186-9D45-8C3E-0AA256A50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Google Shape;10;p2">
            <a:extLst>
              <a:ext uri="{FF2B5EF4-FFF2-40B4-BE49-F238E27FC236}">
                <a16:creationId xmlns="" xmlns:a16="http://schemas.microsoft.com/office/drawing/2014/main" id="{F1E13A02-EECA-9E49-B875-744FC5FC9AE2}"/>
              </a:ext>
            </a:extLst>
          </p:cNvPr>
          <p:cNvSpPr txBox="1">
            <a:spLocks/>
          </p:cNvSpPr>
          <p:nvPr userDrawn="1"/>
        </p:nvSpPr>
        <p:spPr>
          <a:xfrm>
            <a:off x="3789020" y="1987003"/>
            <a:ext cx="1652144" cy="421574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2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050"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D0498F2-372C-E94C-8B69-4E87316837E0}"/>
              </a:ext>
            </a:extLst>
          </p:cNvPr>
          <p:cNvGrpSpPr/>
          <p:nvPr userDrawn="1"/>
        </p:nvGrpSpPr>
        <p:grpSpPr>
          <a:xfrm>
            <a:off x="3952029" y="3181538"/>
            <a:ext cx="4932728" cy="508715"/>
            <a:chOff x="3952029" y="3181538"/>
            <a:chExt cx="4932728" cy="508715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754DE22F-F1B9-404D-8FD7-1B0E6D5B5E48}"/>
                </a:ext>
              </a:extLst>
            </p:cNvPr>
            <p:cNvSpPr/>
            <p:nvPr userDrawn="1"/>
          </p:nvSpPr>
          <p:spPr>
            <a:xfrm>
              <a:off x="3952029" y="3181538"/>
              <a:ext cx="4932728" cy="50871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0F3ACFAE-1A95-B948-A92E-9FD66994538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510848" y="3276720"/>
              <a:ext cx="0" cy="3183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E74B470D-B595-1847-B232-C9D21D0E31A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391997" y="3276720"/>
              <a:ext cx="0" cy="3183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;p1">
            <a:extLst>
              <a:ext uri="{FF2B5EF4-FFF2-40B4-BE49-F238E27FC236}">
                <a16:creationId xmlns="" xmlns:a16="http://schemas.microsoft.com/office/drawing/2014/main" id="{F1910EC7-4095-B948-A6B6-77AA9E6F3852}"/>
              </a:ext>
            </a:extLst>
          </p:cNvPr>
          <p:cNvSpPr txBox="1">
            <a:spLocks/>
          </p:cNvSpPr>
          <p:nvPr userDrawn="1"/>
        </p:nvSpPr>
        <p:spPr>
          <a:xfrm>
            <a:off x="4297650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AF19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7" name="Google Shape;14;p3">
            <a:extLst>
              <a:ext uri="{FF2B5EF4-FFF2-40B4-BE49-F238E27FC236}">
                <a16:creationId xmlns="" xmlns:a16="http://schemas.microsoft.com/office/drawing/2014/main" id="{3371A33C-C25E-8445-ACE7-76CF72F323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93939" y="428927"/>
            <a:ext cx="3957479" cy="443909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1600" b="1">
                <a:solidFill>
                  <a:srgbClr val="24305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8" name="Google Shape;38;p9">
            <a:extLst>
              <a:ext uri="{FF2B5EF4-FFF2-40B4-BE49-F238E27FC236}">
                <a16:creationId xmlns="" xmlns:a16="http://schemas.microsoft.com/office/drawing/2014/main" id="{1D46931D-6A49-8944-8976-F803FFBFE34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5499" y="1221924"/>
            <a:ext cx="8581775" cy="517812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 b="1">
                <a:solidFill>
                  <a:srgbClr val="24305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9" name="Google Shape;22;p5">
            <a:extLst>
              <a:ext uri="{FF2B5EF4-FFF2-40B4-BE49-F238E27FC236}">
                <a16:creationId xmlns="" xmlns:a16="http://schemas.microsoft.com/office/drawing/2014/main" id="{1EDD6C4C-DBF3-0742-B8B6-55F6FFD9E85A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265499" y="1876301"/>
            <a:ext cx="8581775" cy="250792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139700" lvl="0" indent="0" algn="l">
              <a:spcBef>
                <a:spcPts val="0"/>
              </a:spcBef>
              <a:spcAft>
                <a:spcPts val="0"/>
              </a:spcAft>
              <a:buSzPts val="1400"/>
              <a:buFontTx/>
              <a:buNone/>
              <a:defRPr sz="1050">
                <a:solidFill>
                  <a:srgbClr val="AF1935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66750" y="862013"/>
            <a:ext cx="7810500" cy="174307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0" algn="ctr">
              <a:spcBef>
                <a:spcPts val="0"/>
              </a:spcBef>
              <a:buSzTx/>
              <a:buNone/>
              <a:defRPr sz="2025"/>
            </a:lvl2pPr>
            <a:lvl3pPr marL="0" indent="0" algn="ctr">
              <a:spcBef>
                <a:spcPts val="0"/>
              </a:spcBef>
              <a:buSzTx/>
              <a:buNone/>
              <a:defRPr sz="2025"/>
            </a:lvl3pPr>
            <a:lvl4pPr marL="0" indent="0" algn="ctr">
              <a:spcBef>
                <a:spcPts val="0"/>
              </a:spcBef>
              <a:buSzTx/>
              <a:buNone/>
              <a:defRPr sz="2025"/>
            </a:lvl4pPr>
            <a:lvl5pPr marL="0" indent="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42991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A420E8-E47E-904D-AA32-606EF5EBFC32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F84F6-FCEA-E74C-BC1A-76EE3380DFE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4CE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71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-master">
  <p:cSld name="DEFAULT-mast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78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0027D93-BCD9-B048-9544-0F34A571154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800">
                <a:solidFill>
                  <a:srgbClr val="AF1935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0" r:id="rId3"/>
    <p:sldLayoutId id="2147483661" r:id="rId4"/>
    <p:sldLayoutId id="214748366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;p2">
            <a:extLst>
              <a:ext uri="{FF2B5EF4-FFF2-40B4-BE49-F238E27FC236}">
                <a16:creationId xmlns="" xmlns:a16="http://schemas.microsoft.com/office/drawing/2014/main" id="{41060ECF-DCBC-0D4C-8E56-BC49848B3BC6}"/>
              </a:ext>
            </a:extLst>
          </p:cNvPr>
          <p:cNvSpPr txBox="1">
            <a:spLocks/>
          </p:cNvSpPr>
          <p:nvPr/>
        </p:nvSpPr>
        <p:spPr>
          <a:xfrm>
            <a:off x="2663229" y="1459021"/>
            <a:ext cx="3844555" cy="513776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Google Shape;10;p2">
            <a:extLst>
              <a:ext uri="{FF2B5EF4-FFF2-40B4-BE49-F238E27FC236}">
                <a16:creationId xmlns="" xmlns:a16="http://schemas.microsoft.com/office/drawing/2014/main" id="{4C39AB64-5496-E74E-B6D0-4B7D309C2896}"/>
              </a:ext>
            </a:extLst>
          </p:cNvPr>
          <p:cNvSpPr txBox="1">
            <a:spLocks/>
          </p:cNvSpPr>
          <p:nvPr/>
        </p:nvSpPr>
        <p:spPr>
          <a:xfrm>
            <a:off x="1828801" y="497463"/>
            <a:ext cx="5210628" cy="932106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2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/>
              <a:t>Stakeholders Working Committee Meeting</a:t>
            </a:r>
          </a:p>
        </p:txBody>
      </p:sp>
      <p:sp>
        <p:nvSpPr>
          <p:cNvPr id="14" name="Google Shape;11;p2">
            <a:extLst>
              <a:ext uri="{FF2B5EF4-FFF2-40B4-BE49-F238E27FC236}">
                <a16:creationId xmlns="" xmlns:a16="http://schemas.microsoft.com/office/drawing/2014/main" id="{E07C5787-9469-144C-94CE-0BC2A76D5043}"/>
              </a:ext>
            </a:extLst>
          </p:cNvPr>
          <p:cNvSpPr txBox="1">
            <a:spLocks/>
          </p:cNvSpPr>
          <p:nvPr/>
        </p:nvSpPr>
        <p:spPr>
          <a:xfrm>
            <a:off x="6507785" y="3283321"/>
            <a:ext cx="2254616" cy="305148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dirty="0" err="1" smtClean="0">
                <a:solidFill>
                  <a:schemeClr val="bg1"/>
                </a:solidFill>
              </a:rPr>
              <a:t>Secretaría</a:t>
            </a:r>
            <a:r>
              <a:rPr lang="en-US" sz="1600" dirty="0" smtClean="0">
                <a:solidFill>
                  <a:schemeClr val="bg1"/>
                </a:solidFill>
              </a:rPr>
              <a:t> de </a:t>
            </a:r>
            <a:r>
              <a:rPr lang="en-US" sz="1600" dirty="0" err="1" smtClean="0">
                <a:solidFill>
                  <a:schemeClr val="bg1"/>
                </a:solidFill>
              </a:rPr>
              <a:t>Seguridad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Pública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Google Shape;11;p2">
            <a:extLst>
              <a:ext uri="{FF2B5EF4-FFF2-40B4-BE49-F238E27FC236}">
                <a16:creationId xmlns="" xmlns:a16="http://schemas.microsoft.com/office/drawing/2014/main" id="{66A61B7E-080F-D140-A3D6-DD58E9F1BCE0}"/>
              </a:ext>
            </a:extLst>
          </p:cNvPr>
          <p:cNvSpPr txBox="1">
            <a:spLocks/>
          </p:cNvSpPr>
          <p:nvPr/>
        </p:nvSpPr>
        <p:spPr>
          <a:xfrm>
            <a:off x="4170180" y="3283321"/>
            <a:ext cx="1200822" cy="305148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050" b="1" dirty="0" smtClean="0"/>
              <a:t>July 11, 2019</a:t>
            </a:r>
            <a:endParaRPr lang="en-US" sz="1050" b="1" dirty="0"/>
          </a:p>
        </p:txBody>
      </p:sp>
      <p:sp>
        <p:nvSpPr>
          <p:cNvPr id="16" name="Google Shape;11;p2">
            <a:extLst>
              <a:ext uri="{FF2B5EF4-FFF2-40B4-BE49-F238E27FC236}">
                <a16:creationId xmlns="" xmlns:a16="http://schemas.microsoft.com/office/drawing/2014/main" id="{44110BEA-7A38-1E4E-83A1-D0DF46AAC95B}"/>
              </a:ext>
            </a:extLst>
          </p:cNvPr>
          <p:cNvSpPr txBox="1">
            <a:spLocks/>
          </p:cNvSpPr>
          <p:nvPr/>
        </p:nvSpPr>
        <p:spPr>
          <a:xfrm>
            <a:off x="5507567" y="3283321"/>
            <a:ext cx="842433" cy="305148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b="1" dirty="0" smtClean="0"/>
              <a:t>TIJUANA</a:t>
            </a:r>
            <a:endParaRPr lang="en-US" sz="1100" b="1" dirty="0"/>
          </a:p>
        </p:txBody>
      </p:sp>
      <p:sp>
        <p:nvSpPr>
          <p:cNvPr id="17" name="Google Shape;10;p2">
            <a:extLst>
              <a:ext uri="{FF2B5EF4-FFF2-40B4-BE49-F238E27FC236}">
                <a16:creationId xmlns="" xmlns:a16="http://schemas.microsoft.com/office/drawing/2014/main" id="{DAE7A8F7-75BE-094A-86F3-CED345B6151E}"/>
              </a:ext>
            </a:extLst>
          </p:cNvPr>
          <p:cNvSpPr txBox="1">
            <a:spLocks/>
          </p:cNvSpPr>
          <p:nvPr/>
        </p:nvSpPr>
        <p:spPr>
          <a:xfrm>
            <a:off x="6507783" y="4135609"/>
            <a:ext cx="2400047" cy="513776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05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SMARTBORDERCOALITION.COM</a:t>
            </a:r>
          </a:p>
        </p:txBody>
      </p:sp>
      <p:pic>
        <p:nvPicPr>
          <p:cNvPr id="8" name="Google Shape;14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2758" y="1750795"/>
            <a:ext cx="1407187" cy="21965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86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427132" y="1"/>
            <a:ext cx="3716867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27701" y="1502833"/>
            <a:ext cx="3122084" cy="2032000"/>
          </a:xfrm>
          <a:prstGeom prst="rect">
            <a:avLst/>
          </a:prstGeom>
          <a:solidFill>
            <a:srgbClr val="58C9FA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7701" y="1966430"/>
            <a:ext cx="312208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pc="400" dirty="0" smtClean="0">
                <a:ln w="15875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/>
                <a:cs typeface="Calibri"/>
              </a:rPr>
              <a:t>DATA-DRIVEN</a:t>
            </a:r>
            <a:endParaRPr lang="en-US" sz="3200" b="1" spc="400" dirty="0">
              <a:ln w="15875">
                <a:solidFill>
                  <a:schemeClr val="bg1"/>
                </a:solidFill>
              </a:ln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98547" y="1676905"/>
            <a:ext cx="2187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pc="400" dirty="0" smtClean="0">
                <a:latin typeface="Calibri"/>
                <a:cs typeface="Calibri"/>
              </a:rPr>
              <a:t>BUILDING</a:t>
            </a:r>
            <a:endParaRPr lang="en-US" sz="2000" spc="400" dirty="0"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27701" y="2470776"/>
            <a:ext cx="31220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pc="200" dirty="0" smtClean="0">
                <a:solidFill>
                  <a:schemeClr val="tx1"/>
                </a:solidFill>
                <a:latin typeface="Calibri"/>
                <a:cs typeface="Calibri"/>
              </a:rPr>
              <a:t>BORDER</a:t>
            </a:r>
          </a:p>
          <a:p>
            <a:pPr algn="ctr"/>
            <a:r>
              <a:rPr lang="en-US" sz="3200" b="1" spc="400" dirty="0" smtClean="0">
                <a:ln w="15875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/>
                <a:cs typeface="Calibri"/>
              </a:rPr>
              <a:t>TOMORROW</a:t>
            </a:r>
            <a:endParaRPr lang="en-US" sz="3200" spc="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03995" y="1379447"/>
            <a:ext cx="478467" cy="478467"/>
          </a:xfrm>
          <a:custGeom>
            <a:avLst/>
            <a:gdLst/>
            <a:ahLst/>
            <a:cxnLst/>
            <a:rect l="l" t="t" r="r" b="b"/>
            <a:pathLst>
              <a:path w="2195099" h="2195099">
                <a:moveTo>
                  <a:pt x="0" y="0"/>
                </a:moveTo>
                <a:lnTo>
                  <a:pt x="2195099" y="0"/>
                </a:lnTo>
                <a:lnTo>
                  <a:pt x="2195099" y="551529"/>
                </a:lnTo>
                <a:lnTo>
                  <a:pt x="551529" y="551529"/>
                </a:lnTo>
                <a:lnTo>
                  <a:pt x="551529" y="2195099"/>
                </a:lnTo>
                <a:lnTo>
                  <a:pt x="0" y="2195099"/>
                </a:lnTo>
                <a:close/>
              </a:path>
            </a:pathLst>
          </a:custGeom>
          <a:solidFill>
            <a:srgbClr val="0A5276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8" name="Rectangle 23"/>
          <p:cNvSpPr/>
          <p:nvPr/>
        </p:nvSpPr>
        <p:spPr>
          <a:xfrm flipV="1">
            <a:off x="5603995" y="3174846"/>
            <a:ext cx="478467" cy="478467"/>
          </a:xfrm>
          <a:custGeom>
            <a:avLst/>
            <a:gdLst/>
            <a:ahLst/>
            <a:cxnLst/>
            <a:rect l="l" t="t" r="r" b="b"/>
            <a:pathLst>
              <a:path w="2195099" h="2195099">
                <a:moveTo>
                  <a:pt x="0" y="0"/>
                </a:moveTo>
                <a:lnTo>
                  <a:pt x="2195099" y="0"/>
                </a:lnTo>
                <a:lnTo>
                  <a:pt x="2195099" y="551529"/>
                </a:lnTo>
                <a:lnTo>
                  <a:pt x="551529" y="551529"/>
                </a:lnTo>
                <a:lnTo>
                  <a:pt x="551529" y="2195099"/>
                </a:lnTo>
                <a:lnTo>
                  <a:pt x="0" y="2195099"/>
                </a:lnTo>
                <a:close/>
              </a:path>
            </a:pathLst>
          </a:custGeom>
          <a:solidFill>
            <a:srgbClr val="0A5276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9" name="Rectangle 23"/>
          <p:cNvSpPr/>
          <p:nvPr/>
        </p:nvSpPr>
        <p:spPr>
          <a:xfrm flipH="1" flipV="1">
            <a:off x="8492056" y="3179084"/>
            <a:ext cx="478467" cy="478467"/>
          </a:xfrm>
          <a:custGeom>
            <a:avLst/>
            <a:gdLst/>
            <a:ahLst/>
            <a:cxnLst/>
            <a:rect l="l" t="t" r="r" b="b"/>
            <a:pathLst>
              <a:path w="2195099" h="2195099">
                <a:moveTo>
                  <a:pt x="0" y="0"/>
                </a:moveTo>
                <a:lnTo>
                  <a:pt x="2195099" y="0"/>
                </a:lnTo>
                <a:lnTo>
                  <a:pt x="2195099" y="551529"/>
                </a:lnTo>
                <a:lnTo>
                  <a:pt x="551529" y="551529"/>
                </a:lnTo>
                <a:lnTo>
                  <a:pt x="551529" y="2195099"/>
                </a:lnTo>
                <a:lnTo>
                  <a:pt x="0" y="2195099"/>
                </a:lnTo>
                <a:close/>
              </a:path>
            </a:pathLst>
          </a:custGeom>
          <a:solidFill>
            <a:srgbClr val="0A5276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0" name="Rectangle 23"/>
          <p:cNvSpPr/>
          <p:nvPr/>
        </p:nvSpPr>
        <p:spPr>
          <a:xfrm flipH="1">
            <a:off x="8483592" y="1386421"/>
            <a:ext cx="478467" cy="478467"/>
          </a:xfrm>
          <a:custGeom>
            <a:avLst/>
            <a:gdLst/>
            <a:ahLst/>
            <a:cxnLst/>
            <a:rect l="l" t="t" r="r" b="b"/>
            <a:pathLst>
              <a:path w="2195099" h="2195099">
                <a:moveTo>
                  <a:pt x="0" y="0"/>
                </a:moveTo>
                <a:lnTo>
                  <a:pt x="2195099" y="0"/>
                </a:lnTo>
                <a:lnTo>
                  <a:pt x="2195099" y="551529"/>
                </a:lnTo>
                <a:lnTo>
                  <a:pt x="551529" y="551529"/>
                </a:lnTo>
                <a:lnTo>
                  <a:pt x="551529" y="2195099"/>
                </a:lnTo>
                <a:lnTo>
                  <a:pt x="0" y="2195099"/>
                </a:lnTo>
                <a:close/>
              </a:path>
            </a:pathLst>
          </a:custGeom>
          <a:solidFill>
            <a:srgbClr val="0A5276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-1" y="4455631"/>
            <a:ext cx="5427133" cy="57357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i="0" kern="1200" cap="all" spc="30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r>
              <a:rPr lang="en-US" sz="3600" b="1" dirty="0" smtClean="0">
                <a:latin typeface="Arial Narrow" panose="020B0606020202030204" pitchFamily="34" charset="0"/>
                <a:cs typeface="Arial Hebrew"/>
              </a:rPr>
              <a:t>Curbside Labs, </a:t>
            </a:r>
            <a:r>
              <a:rPr lang="en-US" sz="3600" b="1" dirty="0" err="1" smtClean="0">
                <a:latin typeface="Arial Narrow" panose="020B0606020202030204" pitchFamily="34" charset="0"/>
                <a:cs typeface="Arial Hebrew"/>
              </a:rPr>
              <a:t>Inc</a:t>
            </a:r>
            <a:endParaRPr lang="en-US" sz="3600" b="1" dirty="0">
              <a:latin typeface="Arial Narrow" panose="020B0606020202030204" pitchFamily="34" charset="0"/>
              <a:cs typeface="Arial Hebrew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33868" y="1582487"/>
            <a:ext cx="5706247" cy="1754327"/>
          </a:xfrm>
          <a:prstGeom prst="rect">
            <a:avLst/>
          </a:prstGeom>
          <a:effectLst>
            <a:outerShdw dist="63500" dir="2700000" algn="tl" rotWithShape="0">
              <a:schemeClr val="tx1">
                <a:lumMod val="95000"/>
                <a:lumOff val="5000"/>
              </a:schemeClr>
            </a:outerShdw>
          </a:effectLst>
        </p:spPr>
        <p:txBody>
          <a:bodyPr wrap="none">
            <a:spAutoFit/>
          </a:bodyPr>
          <a:lstStyle/>
          <a:p>
            <a:pPr lvl="0"/>
            <a:r>
              <a:rPr lang="en-US" sz="5400" b="1" i="1" dirty="0" smtClean="0">
                <a:solidFill>
                  <a:schemeClr val="bg1"/>
                </a:solidFill>
                <a:latin typeface="Comic Sans MS"/>
                <a:cs typeface="Comic Sans MS"/>
              </a:rPr>
              <a:t>Dynamic Border</a:t>
            </a:r>
          </a:p>
          <a:p>
            <a:pPr lvl="0"/>
            <a:r>
              <a:rPr lang="en-US" sz="5400" b="1" i="1" dirty="0" smtClean="0">
                <a:solidFill>
                  <a:schemeClr val="bg1"/>
                </a:solidFill>
                <a:latin typeface="Comic Sans MS"/>
                <a:cs typeface="Comic Sans MS"/>
              </a:rPr>
              <a:t>Project</a:t>
            </a:r>
            <a:endParaRPr lang="en-US" sz="5400" b="1" i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0832" y="2692443"/>
            <a:ext cx="376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Mistral" panose="03090702030407020403" pitchFamily="66" charset="0"/>
                <a:cs typeface="Apple Chancery"/>
              </a:rPr>
              <a:t>of</a:t>
            </a:r>
            <a:endParaRPr lang="en-US" dirty="0">
              <a:solidFill>
                <a:srgbClr val="FF0000"/>
              </a:solidFill>
              <a:latin typeface="Mistral" panose="03090702030407020403" pitchFamily="66" charset="0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189225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"/>
          <p:cNvSpPr/>
          <p:nvPr/>
        </p:nvSpPr>
        <p:spPr>
          <a:xfrm>
            <a:off x="4703244" y="-12793"/>
            <a:ext cx="4447421" cy="5169085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/>
          </a:p>
        </p:txBody>
      </p:sp>
      <p:sp>
        <p:nvSpPr>
          <p:cNvPr id="122" name="Cross Border Booking System…"/>
          <p:cNvSpPr txBox="1"/>
          <p:nvPr/>
        </p:nvSpPr>
        <p:spPr>
          <a:xfrm>
            <a:off x="4808994" y="1779352"/>
            <a:ext cx="4288098" cy="2346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r" defTabSz="171450">
              <a:lnSpc>
                <a:spcPts val="3450"/>
              </a:lnSpc>
              <a:defRPr sz="66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475" dirty="0"/>
              <a:t>Cross Border Booking System</a:t>
            </a:r>
          </a:p>
          <a:p>
            <a:pPr algn="r" defTabSz="171450">
              <a:lnSpc>
                <a:spcPts val="3450"/>
              </a:lnSpc>
              <a:defRPr sz="6600">
                <a:solidFill>
                  <a:schemeClr val="accent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475" dirty="0"/>
              <a:t>Making Freight Fast Again</a:t>
            </a:r>
          </a:p>
          <a:p>
            <a:pPr algn="r" defTabSz="171450">
              <a:lnSpc>
                <a:spcPts val="3450"/>
              </a:lnSpc>
              <a:defRPr sz="6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550" dirty="0">
              <a:latin typeface="Times"/>
              <a:ea typeface="Times"/>
              <a:cs typeface="Times"/>
              <a:sym typeface="Times"/>
            </a:endParaRPr>
          </a:p>
          <a:p>
            <a:pPr algn="r" defTabSz="171450">
              <a:lnSpc>
                <a:spcPts val="2475"/>
              </a:lnSpc>
              <a:defRPr sz="46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725" dirty="0">
              <a:latin typeface="Times"/>
              <a:ea typeface="Times"/>
              <a:cs typeface="Times"/>
              <a:sym typeface="Times"/>
            </a:endParaRPr>
          </a:p>
          <a:p>
            <a:pPr algn="r" defTabSz="171450">
              <a:lnSpc>
                <a:spcPts val="2475"/>
              </a:lnSpc>
              <a:defRPr sz="46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725" dirty="0"/>
              <a:t>José </a:t>
            </a:r>
            <a:r>
              <a:rPr sz="1725" dirty="0" err="1"/>
              <a:t>Treviño</a:t>
            </a:r>
            <a:r>
              <a:rPr sz="1725" dirty="0"/>
              <a:t> Calderón</a:t>
            </a:r>
          </a:p>
          <a:p>
            <a:pPr algn="r" defTabSz="171450">
              <a:lnSpc>
                <a:spcPts val="2475"/>
              </a:lnSpc>
              <a:defRPr sz="46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725" dirty="0"/>
              <a:t> Héctor Rodríguez Bustamante</a:t>
            </a:r>
          </a:p>
        </p:txBody>
      </p:sp>
      <p:sp>
        <p:nvSpPr>
          <p:cNvPr id="123" name="CBBS"/>
          <p:cNvSpPr txBox="1"/>
          <p:nvPr/>
        </p:nvSpPr>
        <p:spPr>
          <a:xfrm>
            <a:off x="7249078" y="598904"/>
            <a:ext cx="1939634" cy="806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defTabSz="171450">
              <a:defRPr sz="13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4988"/>
              <a:t>CBBS</a:t>
            </a:r>
            <a:r>
              <a:rPr sz="4988">
                <a:latin typeface="Times"/>
                <a:ea typeface="Times"/>
                <a:cs typeface="Times"/>
                <a:sym typeface="Times"/>
              </a:rPr>
              <a:t> </a:t>
            </a:r>
          </a:p>
        </p:txBody>
      </p:sp>
      <p:pic>
        <p:nvPicPr>
          <p:cNvPr id="12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896" t="9596" b="14327"/>
          <a:stretch>
            <a:fillRect/>
          </a:stretch>
        </p:blipFill>
        <p:spPr>
          <a:xfrm>
            <a:off x="309" y="-2711"/>
            <a:ext cx="4670434" cy="2570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9485" r="12129" b="18239"/>
          <a:stretch>
            <a:fillRect/>
          </a:stretch>
        </p:blipFill>
        <p:spPr>
          <a:xfrm>
            <a:off x="-17118" y="2609785"/>
            <a:ext cx="4687015" cy="25677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5698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"/>
          <p:cNvSpPr/>
          <p:nvPr/>
        </p:nvSpPr>
        <p:spPr>
          <a:xfrm>
            <a:off x="1191" y="0"/>
            <a:ext cx="9141618" cy="51435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>
              <a:buSzPts val="36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"/>
          <p:cNvSpPr txBox="1"/>
          <p:nvPr/>
        </p:nvSpPr>
        <p:spPr>
          <a:xfrm>
            <a:off x="4514429" y="1970084"/>
            <a:ext cx="4628381" cy="1924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b" anchorCtr="0">
            <a:normAutofit/>
          </a:bodyPr>
          <a:lstStyle/>
          <a:p>
            <a:pPr algn="ctr">
              <a:lnSpc>
                <a:spcPct val="70000"/>
              </a:lnSpc>
              <a:buSzPts val="14110"/>
            </a:pPr>
            <a:r>
              <a:rPr lang="en-US" sz="529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EMSTrack</a:t>
            </a:r>
            <a:endParaRPr sz="525"/>
          </a:p>
          <a:p>
            <a:pPr algn="ctr">
              <a:lnSpc>
                <a:spcPct val="70000"/>
              </a:lnSpc>
              <a:spcBef>
                <a:spcPts val="225"/>
              </a:spcBef>
              <a:buSzPts val="14110"/>
            </a:pPr>
            <a:endParaRPr sz="529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225"/>
              </a:spcBef>
              <a:buSzPts val="5950"/>
            </a:pPr>
            <a:r>
              <a:rPr lang="en-US" sz="223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Improving emergency care and transport at the US-Mexico border</a:t>
            </a:r>
            <a:endParaRPr sz="525"/>
          </a:p>
        </p:txBody>
      </p:sp>
      <p:sp>
        <p:nvSpPr>
          <p:cNvPr id="59" name="Google Shape;59;p1"/>
          <p:cNvSpPr/>
          <p:nvPr/>
        </p:nvSpPr>
        <p:spPr>
          <a:xfrm flipH="1">
            <a:off x="1191" y="0"/>
            <a:ext cx="4628381" cy="5143500"/>
          </a:xfrm>
          <a:custGeom>
            <a:avLst/>
            <a:gdLst/>
            <a:ahLst/>
            <a:cxnLst/>
            <a:rect l="l" t="t" r="r" b="b"/>
            <a:pathLst>
              <a:path w="6172782" h="6858000" extrusionOk="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endParaRPr sz="675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"/>
          <p:cNvSpPr/>
          <p:nvPr/>
        </p:nvSpPr>
        <p:spPr>
          <a:xfrm>
            <a:off x="1191" y="0"/>
            <a:ext cx="4516939" cy="5143500"/>
          </a:xfrm>
          <a:custGeom>
            <a:avLst/>
            <a:gdLst/>
            <a:ahLst/>
            <a:cxnLst/>
            <a:rect l="l" t="t" r="r" b="b"/>
            <a:pathLst>
              <a:path w="6024154" h="6858000" extrusionOk="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endParaRPr sz="675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1" descr="Border Innovation Challen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645" y="1096545"/>
            <a:ext cx="3035092" cy="192428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"/>
          <p:cNvSpPr txBox="1"/>
          <p:nvPr/>
        </p:nvSpPr>
        <p:spPr>
          <a:xfrm>
            <a:off x="7595417" y="4754706"/>
            <a:ext cx="1234521" cy="288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>
              <a:buSzPts val="4400"/>
            </a:pPr>
            <a:r>
              <a:rPr lang="en-US" sz="16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May 22, 2019</a:t>
            </a:r>
            <a:endParaRPr sz="525"/>
          </a:p>
        </p:txBody>
      </p:sp>
    </p:spTree>
    <p:extLst>
      <p:ext uri="{BB962C8B-B14F-4D97-AF65-F5344CB8AC3E}">
        <p14:creationId xmlns:p14="http://schemas.microsoft.com/office/powerpoint/2010/main" val="175901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4907B3-DEC9-B846-857E-B9E8764AC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Director’s Report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AF1FF4F-4F77-8B40-A461-7CCCCEC47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499" y="1006211"/>
            <a:ext cx="8581775" cy="517812"/>
          </a:xfrm>
        </p:spPr>
        <p:txBody>
          <a:bodyPr/>
          <a:lstStyle/>
          <a:p>
            <a:r>
              <a:rPr lang="en-US" dirty="0"/>
              <a:t>Insights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B23DA31-FF8D-3B47-A894-E9DDC5E219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65499" y="1167380"/>
            <a:ext cx="8581775" cy="2507925"/>
          </a:xfrm>
        </p:spPr>
        <p:txBody>
          <a:bodyPr/>
          <a:lstStyle/>
          <a:p>
            <a:pPr lvl="1"/>
            <a:r>
              <a:rPr lang="en-US" sz="1400" b="1" dirty="0"/>
              <a:t>Border Data using </a:t>
            </a:r>
            <a:r>
              <a:rPr lang="en-US" sz="1400" b="1" dirty="0" err="1"/>
              <a:t>WiFi</a:t>
            </a:r>
            <a:r>
              <a:rPr lang="en-US" sz="1400" b="1" dirty="0"/>
              <a:t> readers</a:t>
            </a:r>
          </a:p>
          <a:p>
            <a:pPr lvl="2"/>
            <a:r>
              <a:rPr lang="en-US" sz="1050" dirty="0"/>
              <a:t>Collaboration with CDT and application to City of Tijuana funds for approval (</a:t>
            </a:r>
            <a:r>
              <a:rPr lang="en-US" sz="1050" dirty="0" err="1"/>
              <a:t>Fondos</a:t>
            </a:r>
            <a:r>
              <a:rPr lang="en-US" sz="1050" dirty="0"/>
              <a:t> Tijuana): $134,800 for 20 units and $2,550 for recurring fees </a:t>
            </a:r>
          </a:p>
          <a:p>
            <a:pPr lvl="2"/>
            <a:r>
              <a:rPr lang="en-US" sz="1050" dirty="0"/>
              <a:t>Pilot with 3 units for ~$</a:t>
            </a:r>
            <a:r>
              <a:rPr lang="en-US" sz="1050" dirty="0" smtClean="0"/>
              <a:t>5,000</a:t>
            </a:r>
            <a:endParaRPr lang="en-US" sz="1000" b="1" dirty="0" smtClean="0"/>
          </a:p>
          <a:p>
            <a:pPr lvl="1"/>
            <a:r>
              <a:rPr lang="en-US" sz="1400" b="1" dirty="0"/>
              <a:t>Website Performance</a:t>
            </a:r>
          </a:p>
          <a:p>
            <a:pPr lvl="2"/>
            <a:r>
              <a:rPr lang="en-US" sz="1050" dirty="0" smtClean="0"/>
              <a:t>July </a:t>
            </a:r>
            <a:r>
              <a:rPr lang="en-US" sz="1050" dirty="0"/>
              <a:t>2018: unique users were 678 and we had 732 sessions.  In June 2019 we had 3,900 unique users and 5,500 sessions, 575% and 750% increases, respectively.  </a:t>
            </a:r>
          </a:p>
          <a:p>
            <a:pPr lvl="2"/>
            <a:r>
              <a:rPr lang="en-US" sz="1050" dirty="0"/>
              <a:t>76% of use is mobile and 80% of traffic is from U.S.  Top pages visited by far are “border wait times”, “crossing back into U.S.” and “crossing back into Mexico.”  Top ad is “border wait times San </a:t>
            </a:r>
            <a:r>
              <a:rPr lang="en-US" sz="1050" dirty="0" err="1"/>
              <a:t>Yisdro-Otay</a:t>
            </a:r>
            <a:r>
              <a:rPr lang="en-US" sz="1050" dirty="0"/>
              <a:t> Mesa- </a:t>
            </a:r>
            <a:r>
              <a:rPr lang="en-US" sz="1050" dirty="0" err="1"/>
              <a:t>Tecate</a:t>
            </a:r>
            <a:r>
              <a:rPr lang="en-US" sz="1050" dirty="0"/>
              <a:t>”, and top keyword has  been “san </a:t>
            </a:r>
            <a:r>
              <a:rPr lang="en-US" sz="1050" dirty="0" err="1"/>
              <a:t>ysidro</a:t>
            </a:r>
            <a:r>
              <a:rPr lang="en-US" sz="1050" dirty="0"/>
              <a:t> border time”.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910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:\Users\gdlfm\Dropbox\Screenshots\Screenshot 2019-07-04 11.39.4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70" y="0"/>
            <a:ext cx="9230673" cy="5096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56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4907B3-DEC9-B846-857E-B9E8764AC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Executive Director’s Report</a:t>
            </a:r>
            <a:endParaRPr lang="en-US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AF1FF4F-4F77-8B40-A461-7CCCCEC47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499" y="1064972"/>
            <a:ext cx="8581775" cy="517812"/>
          </a:xfrm>
        </p:spPr>
        <p:txBody>
          <a:bodyPr/>
          <a:lstStyle/>
          <a:p>
            <a:endParaRPr lang="en-US" sz="1600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23DA31-FF8D-3B47-A894-E9DDC5E219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10466" y="1249638"/>
            <a:ext cx="8581775" cy="2507925"/>
          </a:xfrm>
        </p:spPr>
        <p:txBody>
          <a:bodyPr/>
          <a:lstStyle/>
          <a:p>
            <a:pPr lvl="1"/>
            <a:r>
              <a:rPr lang="en-US" sz="1400" b="1" dirty="0"/>
              <a:t>Border Trade Alliance and Wilson Center </a:t>
            </a:r>
            <a:r>
              <a:rPr lang="en-US" sz="1400" b="1" dirty="0" smtClean="0"/>
              <a:t>visit</a:t>
            </a:r>
          </a:p>
          <a:p>
            <a:pPr lvl="2"/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Meetings on Capitol </a:t>
            </a:r>
            <a:r>
              <a:rPr lang="en-US" alt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Hill – key topics were USMCA passage; immigration loopholes and CBP hiring need.</a:t>
            </a:r>
            <a:endParaRPr lang="en-US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BTA </a:t>
            </a:r>
            <a:r>
              <a:rPr lang="en-US" alt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</a:t>
            </a: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topics: USMCA, </a:t>
            </a:r>
            <a:r>
              <a:rPr lang="en-US" alt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tariffs</a:t>
            </a: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 of port closures</a:t>
            </a: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CBP officer reassignment, steel and aluminum tariffs and tomato suspension agreement.</a:t>
            </a:r>
            <a:endParaRPr lang="en-US" altLang="en-US" sz="1100" b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2"/>
            <a:r>
              <a:rPr lang="en-US" altLang="en-US" sz="11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Wilson Center: SBC was a panelist </a:t>
            </a: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the 6</a:t>
            </a:r>
            <a:r>
              <a:rPr lang="en-US" altLang="en-US" sz="1100" baseline="30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annual Wilson Institute’s “Building a Competitive U.S.-Mexico Border</a:t>
            </a:r>
            <a:r>
              <a:rPr lang="en-US" altLang="en-US" sz="11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-- </a:t>
            </a: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“21</a:t>
            </a:r>
            <a:r>
              <a:rPr lang="en-US" altLang="en-US" sz="1100" baseline="30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Century Border Management at our Ports of </a:t>
            </a:r>
            <a:r>
              <a:rPr lang="en-US" altLang="en-US" sz="11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Entry”.  Needs: (1</a:t>
            </a: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building binational trust; (2) fine tuning frameworks to handle problem statements; (3) </a:t>
            </a:r>
            <a:r>
              <a:rPr lang="en-US" altLang="en-US" sz="11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improving </a:t>
            </a: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coordination between agencies; (4) </a:t>
            </a:r>
            <a:r>
              <a:rPr lang="en-US" altLang="en-US" sz="11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improving </a:t>
            </a: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collection, interpretation and use; and (5) </a:t>
            </a:r>
            <a:r>
              <a:rPr lang="en-US" altLang="en-US" sz="11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tapping </a:t>
            </a: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alternative sources of funding for areas around the ports.  </a:t>
            </a:r>
            <a:endParaRPr lang="en-US" altLang="en-US" sz="11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2"/>
            <a:endParaRPr lang="en-US" sz="1800" b="1" dirty="0" smtClean="0"/>
          </a:p>
          <a:p>
            <a:pPr lvl="2"/>
            <a:endParaRPr lang="en-US" sz="1800" b="1" dirty="0" smtClean="0"/>
          </a:p>
          <a:p>
            <a:pPr marL="1066800" lvl="2" indent="0">
              <a:buNone/>
            </a:pPr>
            <a:endParaRPr lang="en-US" sz="1400" dirty="0"/>
          </a:p>
          <a:p>
            <a:endParaRPr lang="en-US" sz="12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210466" y="1064972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243058"/>
                </a:solidFill>
              </a:rPr>
              <a:t>Insights</a:t>
            </a:r>
            <a:endParaRPr lang="en-US" sz="1600" b="1" dirty="0">
              <a:solidFill>
                <a:srgbClr val="2430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Director’s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499" y="962613"/>
            <a:ext cx="8581775" cy="517812"/>
          </a:xfrm>
        </p:spPr>
        <p:txBody>
          <a:bodyPr/>
          <a:lstStyle/>
          <a:p>
            <a:r>
              <a:rPr lang="en-US" dirty="0" smtClean="0"/>
              <a:t>Initiative List and Progress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265499" y="1220199"/>
            <a:ext cx="8581775" cy="2507925"/>
          </a:xfrm>
        </p:spPr>
        <p:txBody>
          <a:bodyPr/>
          <a:lstStyle/>
          <a:p>
            <a:pPr marL="285750" lvl="1" algn="just"/>
            <a:r>
              <a:rPr lang="en-US" b="1" dirty="0"/>
              <a:t>Wait </a:t>
            </a:r>
            <a:r>
              <a:rPr lang="en-US" b="1" dirty="0" smtClean="0"/>
              <a:t>Times: </a:t>
            </a:r>
            <a:r>
              <a:rPr lang="en-US" dirty="0" smtClean="0"/>
              <a:t>SBC is </a:t>
            </a:r>
            <a:r>
              <a:rPr lang="en-US" dirty="0"/>
              <a:t>working with CDT in Tijuana to do a proof of concept.  SBC and CDT </a:t>
            </a:r>
            <a:r>
              <a:rPr lang="en-US" dirty="0" smtClean="0"/>
              <a:t>have submitted </a:t>
            </a:r>
            <a:r>
              <a:rPr lang="en-US" dirty="0"/>
              <a:t>a budget for 20 readers to </a:t>
            </a:r>
            <a:r>
              <a:rPr lang="en-US" i="1" dirty="0" err="1"/>
              <a:t>Fondos</a:t>
            </a:r>
            <a:r>
              <a:rPr lang="en-US" i="1" dirty="0"/>
              <a:t> Tijuana</a:t>
            </a:r>
            <a:r>
              <a:rPr lang="en-US" dirty="0"/>
              <a:t>. </a:t>
            </a:r>
          </a:p>
          <a:p>
            <a:pPr marL="285750" lvl="1" algn="just"/>
            <a:r>
              <a:rPr lang="en-US" b="1" dirty="0" smtClean="0"/>
              <a:t>Signage: </a:t>
            </a:r>
            <a:r>
              <a:rPr lang="en-US" dirty="0"/>
              <a:t>only 10 of the 16 nodes have been completed due to manufacturer delays and </a:t>
            </a:r>
            <a:r>
              <a:rPr lang="en-US" i="1" dirty="0" err="1"/>
              <a:t>Fondos</a:t>
            </a:r>
            <a:r>
              <a:rPr lang="en-US" i="1" dirty="0"/>
              <a:t> Tijuana</a:t>
            </a:r>
            <a:r>
              <a:rPr lang="en-US" dirty="0"/>
              <a:t> fund postponement.  </a:t>
            </a:r>
            <a:r>
              <a:rPr lang="en-US" i="1" dirty="0" err="1"/>
              <a:t>Fondos</a:t>
            </a:r>
            <a:r>
              <a:rPr lang="en-US" i="1" dirty="0"/>
              <a:t> Tijuana</a:t>
            </a:r>
            <a:r>
              <a:rPr lang="en-US" dirty="0"/>
              <a:t> committee needs to authorize funds to supply tourism signage. </a:t>
            </a:r>
            <a:endParaRPr lang="en-US" dirty="0" smtClean="0">
              <a:solidFill>
                <a:schemeClr val="tx1"/>
              </a:solidFill>
            </a:endParaRPr>
          </a:p>
          <a:p>
            <a:pPr marL="285750" lvl="1" algn="just"/>
            <a:r>
              <a:rPr lang="en-US" b="1" dirty="0" smtClean="0"/>
              <a:t>Access Roads: </a:t>
            </a:r>
            <a:r>
              <a:rPr lang="en-US" dirty="0" smtClean="0"/>
              <a:t>SBC </a:t>
            </a:r>
            <a:r>
              <a:rPr lang="en-US" dirty="0"/>
              <a:t>is working </a:t>
            </a:r>
            <a:r>
              <a:rPr lang="en-US" dirty="0" smtClean="0"/>
              <a:t>with CDT on an initial design to </a:t>
            </a:r>
            <a:r>
              <a:rPr lang="en-US" dirty="0"/>
              <a:t>make changes to the current medical </a:t>
            </a:r>
            <a:r>
              <a:rPr lang="en-US" dirty="0" smtClean="0"/>
              <a:t>lane, All Traffic access point, new Ready lanes and additional Ready Lane access</a:t>
            </a:r>
            <a:r>
              <a:rPr lang="en-US" dirty="0"/>
              <a:t> </a:t>
            </a:r>
            <a:r>
              <a:rPr lang="en-US" dirty="0" smtClean="0"/>
              <a:t>point.  </a:t>
            </a:r>
            <a:r>
              <a:rPr lang="en-US" dirty="0"/>
              <a:t>This process </a:t>
            </a:r>
            <a:r>
              <a:rPr lang="en-US" dirty="0" smtClean="0"/>
              <a:t>requires additional internal validation before we present a formal proposal to </a:t>
            </a:r>
            <a:r>
              <a:rPr lang="en-US" dirty="0"/>
              <a:t>the </a:t>
            </a:r>
            <a:r>
              <a:rPr lang="en-US" dirty="0" smtClean="0"/>
              <a:t>city. </a:t>
            </a:r>
          </a:p>
          <a:p>
            <a:pPr marL="285750" lvl="1" algn="just"/>
            <a:r>
              <a:rPr lang="en-US" b="1" dirty="0"/>
              <a:t>Joint Inspection / Unified Cargo Processing: </a:t>
            </a:r>
            <a:r>
              <a:rPr lang="en-US" dirty="0"/>
              <a:t>UCP is almost back to normal.  The </a:t>
            </a:r>
            <a:r>
              <a:rPr lang="en-US" dirty="0" smtClean="0"/>
              <a:t>recently approved </a:t>
            </a:r>
            <a:r>
              <a:rPr lang="en-US" dirty="0"/>
              <a:t>$4.6 billion appropriation for CBP will help bring all agents back and return to </a:t>
            </a:r>
            <a:r>
              <a:rPr lang="en-US" dirty="0" smtClean="0"/>
              <a:t>status </a:t>
            </a:r>
            <a:r>
              <a:rPr lang="en-US" dirty="0"/>
              <a:t>before the agent assignment occurred. </a:t>
            </a:r>
          </a:p>
          <a:p>
            <a:pPr marL="285750" lvl="1" algn="just"/>
            <a:endParaRPr lang="en-US" dirty="0"/>
          </a:p>
          <a:p>
            <a:pPr marL="285750" lvl="1" algn="just"/>
            <a:endParaRPr lang="en-US" sz="1000" dirty="0"/>
          </a:p>
          <a:p>
            <a:pPr marL="742950" lvl="2" algn="just"/>
            <a:endParaRPr lang="en-US" b="1" dirty="0"/>
          </a:p>
          <a:p>
            <a:pPr marL="685800" lvl="2" algn="just"/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8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Director’s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499" y="1021601"/>
            <a:ext cx="8581775" cy="517812"/>
          </a:xfrm>
        </p:spPr>
        <p:txBody>
          <a:bodyPr/>
          <a:lstStyle/>
          <a:p>
            <a:r>
              <a:rPr lang="en-US" dirty="0" smtClean="0"/>
              <a:t>Initiative List and Progress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265499" y="1212329"/>
            <a:ext cx="8581775" cy="2507925"/>
          </a:xfrm>
        </p:spPr>
        <p:txBody>
          <a:bodyPr/>
          <a:lstStyle/>
          <a:p>
            <a:pPr marL="285750" lvl="1" algn="just"/>
            <a:r>
              <a:rPr lang="en-US" sz="1400" b="1" dirty="0" err="1" smtClean="0"/>
              <a:t>Puerta</a:t>
            </a:r>
            <a:r>
              <a:rPr lang="en-US" sz="1400" b="1" dirty="0" smtClean="0"/>
              <a:t> </a:t>
            </a:r>
            <a:r>
              <a:rPr lang="en-US" sz="1400" b="1" dirty="0"/>
              <a:t>de Mexico </a:t>
            </a:r>
            <a:r>
              <a:rPr lang="en-US" sz="1400" b="1" dirty="0" smtClean="0"/>
              <a:t>demolition</a:t>
            </a:r>
            <a:endParaRPr lang="en-US" sz="1400" b="1" dirty="0"/>
          </a:p>
          <a:p>
            <a:pPr marL="685800" lvl="2" algn="just"/>
            <a:r>
              <a:rPr lang="en-US" b="1" dirty="0">
                <a:solidFill>
                  <a:schemeClr val="tx1"/>
                </a:solidFill>
              </a:rPr>
              <a:t>A</a:t>
            </a:r>
            <a:r>
              <a:rPr lang="en-US" b="1" dirty="0"/>
              <a:t>fter former </a:t>
            </a:r>
            <a:r>
              <a:rPr lang="en-US" b="1" dirty="0" err="1"/>
              <a:t>Aduanas</a:t>
            </a:r>
            <a:r>
              <a:rPr lang="en-US" b="1" dirty="0"/>
              <a:t> General Administrator Ricardo Peralta was promoted to deputy Interior Minister, SAT has not called for additional bi-national meetings.  </a:t>
            </a:r>
            <a:r>
              <a:rPr lang="en-US" dirty="0"/>
              <a:t>There has been no word yet from the new SAT Administrator Ricardo </a:t>
            </a:r>
            <a:r>
              <a:rPr lang="en-US" dirty="0" err="1"/>
              <a:t>Ahued</a:t>
            </a:r>
            <a:r>
              <a:rPr lang="en-US" dirty="0"/>
              <a:t>. </a:t>
            </a:r>
            <a:endParaRPr lang="en-US" dirty="0">
              <a:solidFill>
                <a:schemeClr val="tx1"/>
              </a:solidFill>
            </a:endParaRPr>
          </a:p>
          <a:p>
            <a:pPr marL="685800" lvl="2" algn="just"/>
            <a:r>
              <a:rPr lang="en-US" b="1" dirty="0" smtClean="0">
                <a:solidFill>
                  <a:schemeClr val="tx1"/>
                </a:solidFill>
              </a:rPr>
              <a:t>Bid for executive project was being coordinated by SCT, using </a:t>
            </a:r>
            <a:r>
              <a:rPr lang="en-US" b="1" dirty="0">
                <a:solidFill>
                  <a:schemeClr val="tx1"/>
                </a:solidFill>
              </a:rPr>
              <a:t>bidding </a:t>
            </a:r>
            <a:r>
              <a:rPr lang="en-US" b="1" dirty="0" smtClean="0">
                <a:solidFill>
                  <a:schemeClr val="tx1"/>
                </a:solidFill>
              </a:rPr>
              <a:t>system. </a:t>
            </a:r>
            <a:r>
              <a:rPr lang="en-US" dirty="0" smtClean="0">
                <a:solidFill>
                  <a:schemeClr val="tx1"/>
                </a:solidFill>
              </a:rPr>
              <a:t>Demolition was supposed to occur </a:t>
            </a:r>
            <a:r>
              <a:rPr lang="en-US" dirty="0">
                <a:solidFill>
                  <a:schemeClr val="tx1"/>
                </a:solidFill>
              </a:rPr>
              <a:t>in June. This is a 60-day project and has an approximate cost of $1.7 million pesos, according to SCT’s delegate in Baja California, Felipe Verdugo.  The second phase will include new pavement and a return lane. City of Tijuana has given go-ahead to use street.  Investment between $10-$12 million pesos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marL="228600" lvl="1" algn="just"/>
            <a:r>
              <a:rPr lang="en-US" sz="1400" b="1" dirty="0"/>
              <a:t>Export Corridor at </a:t>
            </a:r>
            <a:r>
              <a:rPr lang="en-US" sz="1400" b="1" dirty="0" err="1"/>
              <a:t>Otay</a:t>
            </a:r>
            <a:r>
              <a:rPr lang="en-US" sz="1400" b="1" dirty="0"/>
              <a:t> Mesa POE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685800" lvl="2" algn="just"/>
            <a:r>
              <a:rPr lang="en-US" b="1" dirty="0"/>
              <a:t>Private property for the export corridor </a:t>
            </a:r>
            <a:r>
              <a:rPr lang="en-US" b="1" dirty="0" smtClean="0"/>
              <a:t>at </a:t>
            </a:r>
            <a:r>
              <a:rPr lang="en-US" b="1" dirty="0" err="1" smtClean="0"/>
              <a:t>Otay</a:t>
            </a:r>
            <a:r>
              <a:rPr lang="en-US" b="1" dirty="0" smtClean="0"/>
              <a:t> Mesa POE is </a:t>
            </a:r>
            <a:r>
              <a:rPr lang="en-US" b="1" dirty="0"/>
              <a:t>available for donation to INDAABIN and subsequent assignment to SAT to manage. </a:t>
            </a:r>
            <a:r>
              <a:rPr lang="en-US" dirty="0"/>
              <a:t>Land owner must provide documents to complete the donation, including power of attorney. </a:t>
            </a:r>
          </a:p>
        </p:txBody>
      </p:sp>
    </p:spTree>
    <p:extLst>
      <p:ext uri="{BB962C8B-B14F-4D97-AF65-F5344CB8AC3E}">
        <p14:creationId xmlns:p14="http://schemas.microsoft.com/office/powerpoint/2010/main" val="350496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Director’s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499" y="993679"/>
            <a:ext cx="8581775" cy="517812"/>
          </a:xfrm>
        </p:spPr>
        <p:txBody>
          <a:bodyPr/>
          <a:lstStyle/>
          <a:p>
            <a:r>
              <a:rPr lang="en-US" dirty="0" smtClean="0"/>
              <a:t>Initiative List and Progress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265499" y="1137801"/>
            <a:ext cx="8581775" cy="2507925"/>
          </a:xfrm>
        </p:spPr>
        <p:txBody>
          <a:bodyPr/>
          <a:lstStyle/>
          <a:p>
            <a:pPr marL="285750" lvl="1" algn="just"/>
            <a:r>
              <a:rPr lang="en-US" sz="1400" b="1" dirty="0" err="1" smtClean="0"/>
              <a:t>Tecate</a:t>
            </a:r>
            <a:r>
              <a:rPr lang="en-US" sz="1400" b="1" dirty="0" smtClean="0"/>
              <a:t> Railroad</a:t>
            </a:r>
            <a:endParaRPr lang="en-US" sz="1400" b="1" dirty="0"/>
          </a:p>
          <a:p>
            <a:pPr marL="685800" lvl="2" algn="just"/>
            <a:r>
              <a:rPr lang="en-US" b="1" dirty="0"/>
              <a:t>CBP decided that inspection equipment must be on the U.S. side of the border and that MTS will be the agency in charge of leading this effort.  There may be a need to reopen conversations with Mexican SRE and SAT to meet with U.S. authorities to reconsider.</a:t>
            </a:r>
            <a:r>
              <a:rPr lang="en-US" dirty="0"/>
              <a:t> 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685800" lvl="2" algn="just"/>
            <a:r>
              <a:rPr lang="en-US" b="1" dirty="0" smtClean="0"/>
              <a:t>SAT’s </a:t>
            </a:r>
            <a:r>
              <a:rPr lang="en-US" b="1" dirty="0"/>
              <a:t>conclusion is that the most viable option will be for </a:t>
            </a:r>
            <a:r>
              <a:rPr lang="en-US" b="1" dirty="0" smtClean="0"/>
              <a:t>each country </a:t>
            </a:r>
            <a:r>
              <a:rPr lang="en-US" b="1" dirty="0"/>
              <a:t>to have </a:t>
            </a:r>
            <a:r>
              <a:rPr lang="en-US" b="1" dirty="0" smtClean="0"/>
              <a:t>their own </a:t>
            </a:r>
            <a:r>
              <a:rPr lang="en-US" b="1" dirty="0"/>
              <a:t>inspection facility.  </a:t>
            </a:r>
            <a:r>
              <a:rPr lang="en-US" dirty="0"/>
              <a:t>What is still subject to discussion is where non-intrusive inspection equipment (X-Rays, Gamma Rays) will be.  SAT’s equipment Administrator will send proposal to CBP. </a:t>
            </a:r>
            <a:endParaRPr lang="en-US" dirty="0" smtClean="0"/>
          </a:p>
          <a:p>
            <a:pPr marL="228600" lvl="1" algn="just"/>
            <a:r>
              <a:rPr lang="en-US" sz="1400" b="1" dirty="0" err="1" smtClean="0"/>
              <a:t>Otay</a:t>
            </a:r>
            <a:r>
              <a:rPr lang="en-US" sz="1400" b="1" dirty="0" smtClean="0"/>
              <a:t> II</a:t>
            </a:r>
          </a:p>
          <a:p>
            <a:pPr marL="685800" lvl="2" algn="just"/>
            <a:r>
              <a:rPr lang="en-US" dirty="0" smtClean="0"/>
              <a:t>Time frame for land acquisition and traffic study</a:t>
            </a:r>
            <a:endParaRPr lang="en-US" dirty="0"/>
          </a:p>
          <a:p>
            <a:pPr marL="228600" lvl="1" algn="just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6789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Executive Director’s Report</a:t>
            </a:r>
            <a:endParaRPr lang="en-US" sz="1600" dirty="0"/>
          </a:p>
        </p:txBody>
      </p:sp>
      <p:sp>
        <p:nvSpPr>
          <p:cNvPr id="6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b="1" dirty="0" smtClean="0"/>
              <a:t>Social Media</a:t>
            </a:r>
            <a:endParaRPr lang="en-US" sz="1800" b="1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idx="13"/>
          </p:nvPr>
        </p:nvSpPr>
        <p:spPr>
          <a:xfrm>
            <a:off x="1671221" y="1835357"/>
            <a:ext cx="4466817" cy="2507925"/>
          </a:xfrm>
        </p:spPr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smartbordercali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/>
              <a:t>Smartbordercoalition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smartbordercali</a:t>
            </a:r>
            <a:endParaRPr lang="en-US" dirty="0"/>
          </a:p>
        </p:txBody>
      </p:sp>
      <p:pic>
        <p:nvPicPr>
          <p:cNvPr id="8" name="Picture 4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936" y="1606823"/>
            <a:ext cx="816083" cy="66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t1.gstatic.com/images?q=tbn:ANd9GcTUHFAdTFQF_-vEhZgtGE7EtXWbvXMPWbIWTY-f0uwg4jXep6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01" y="2512428"/>
            <a:ext cx="1279588" cy="4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 result for instagra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31" y="2981041"/>
            <a:ext cx="2243575" cy="13595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575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39" y="428927"/>
            <a:ext cx="4371540" cy="443909"/>
          </a:xfrm>
        </p:spPr>
        <p:txBody>
          <a:bodyPr/>
          <a:lstStyle/>
          <a:p>
            <a:r>
              <a:rPr lang="en-US" dirty="0" smtClean="0"/>
              <a:t>The San Diego-Tijuana Border 1851</a:t>
            </a:r>
            <a:endParaRPr lang="en-US" dirty="0"/>
          </a:p>
        </p:txBody>
      </p:sp>
      <p:pic>
        <p:nvPicPr>
          <p:cNvPr id="4" name="Picture 2" descr="In 1851, a marble monument was erected to mark the border between United States and Mexico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09741"/>
            <a:ext cx="9196004" cy="413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09119" y="4954504"/>
            <a:ext cx="16562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Source: San Diego Union-Tribune archives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16850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499" y="1638182"/>
            <a:ext cx="8581775" cy="517812"/>
          </a:xfrm>
        </p:spPr>
        <p:txBody>
          <a:bodyPr/>
          <a:lstStyle/>
          <a:p>
            <a:pPr algn="ctr"/>
            <a:r>
              <a:rPr lang="en-US" u="sng" dirty="0"/>
              <a:t>Next meeting </a:t>
            </a:r>
            <a:r>
              <a:rPr lang="en-US" dirty="0"/>
              <a:t>is </a:t>
            </a:r>
            <a:r>
              <a:rPr lang="en-US" dirty="0" smtClean="0"/>
              <a:t>at the San Diego Foundation on Thursday September 5, 2019 </a:t>
            </a:r>
          </a:p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sz="3600" dirty="0" smtClean="0"/>
              <a:t>               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               THANK YOU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22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39" y="428927"/>
            <a:ext cx="4371540" cy="443909"/>
          </a:xfrm>
        </p:spPr>
        <p:txBody>
          <a:bodyPr/>
          <a:lstStyle/>
          <a:p>
            <a:r>
              <a:rPr lang="en-US" dirty="0" smtClean="0"/>
              <a:t>The San Diego-Tijuana Border circa 1910s</a:t>
            </a:r>
            <a:endParaRPr lang="en-US" dirty="0"/>
          </a:p>
        </p:txBody>
      </p:sp>
      <p:pic>
        <p:nvPicPr>
          <p:cNvPr id="1026" name="Picture 2" descr="https://s3.amazonaws.com/ghostsofdc/wp-content/uploads/sites/10/2015/05/28175331/14012190688_d0fa68685a_k-1024x6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7736"/>
            <a:ext cx="9191669" cy="418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21910" y="4958834"/>
            <a:ext cx="111761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Source: coololdphotos.com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73074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39" y="428927"/>
            <a:ext cx="4371540" cy="443909"/>
          </a:xfrm>
        </p:spPr>
        <p:txBody>
          <a:bodyPr/>
          <a:lstStyle/>
          <a:p>
            <a:r>
              <a:rPr lang="en-US" dirty="0" smtClean="0"/>
              <a:t>The San Diego-Tijuana Border circa 1960</a:t>
            </a:r>
            <a:endParaRPr lang="en-US" dirty="0"/>
          </a:p>
        </p:txBody>
      </p:sp>
      <p:pic>
        <p:nvPicPr>
          <p:cNvPr id="2050" name="Picture 2" descr="Resultado de imagen para como era tijuana hace 50 aÃ±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8040"/>
            <a:ext cx="9445010" cy="41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63943" y="4973488"/>
            <a:ext cx="93487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Source: pinterest.com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55143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39" y="428927"/>
            <a:ext cx="4371540" cy="443909"/>
          </a:xfrm>
        </p:spPr>
        <p:txBody>
          <a:bodyPr/>
          <a:lstStyle/>
          <a:p>
            <a:r>
              <a:rPr lang="en-US" dirty="0" smtClean="0"/>
              <a:t>The San Diego-Tijuana Border 1981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740"/>
            <a:ext cx="9144000" cy="4146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958834"/>
            <a:ext cx="79701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Source: flickr.com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78555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 </a:t>
            </a:r>
            <a:r>
              <a:rPr lang="en-US" dirty="0" err="1" smtClean="0"/>
              <a:t>Ysidro</a:t>
            </a:r>
            <a:r>
              <a:rPr lang="en-US" dirty="0" smtClean="0"/>
              <a:t> Port of Entry May 2019</a:t>
            </a:r>
            <a:endParaRPr lang="en-US" dirty="0"/>
          </a:p>
        </p:txBody>
      </p:sp>
      <p:pic>
        <p:nvPicPr>
          <p:cNvPr id="5" name="Picture 4" descr="C:\Users\gdlfm\Dropbox\Screenshots\Screenshot 2019-07-04 10.38.4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00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46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4907B3-DEC9-B846-857E-B9E8764AC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Director’s Report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AF1FF4F-4F77-8B40-A461-7CCCCEC47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499" y="1064972"/>
            <a:ext cx="8581775" cy="517812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B23DA31-FF8D-3B47-A894-E9DDC5E219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65499" y="1255325"/>
            <a:ext cx="8581775" cy="2507925"/>
          </a:xfrm>
        </p:spPr>
        <p:txBody>
          <a:bodyPr/>
          <a:lstStyle/>
          <a:p>
            <a:pPr lvl="1"/>
            <a:r>
              <a:rPr lang="en-US" sz="1400" b="1" dirty="0"/>
              <a:t>May Stakeholder Working Committee </a:t>
            </a:r>
            <a:r>
              <a:rPr lang="en-US" sz="1400" b="1" dirty="0" smtClean="0"/>
              <a:t>highlights</a:t>
            </a:r>
          </a:p>
          <a:p>
            <a:pPr lvl="1"/>
            <a:r>
              <a:rPr lang="en-US" sz="1400" b="1" dirty="0" smtClean="0"/>
              <a:t>Border </a:t>
            </a:r>
            <a:r>
              <a:rPr lang="en-US" sz="1400" b="1" dirty="0"/>
              <a:t>Innovation Challenge </a:t>
            </a:r>
            <a:r>
              <a:rPr lang="en-US" sz="1400" b="1" dirty="0" smtClean="0"/>
              <a:t>results</a:t>
            </a:r>
          </a:p>
          <a:p>
            <a:pPr lvl="1"/>
            <a:r>
              <a:rPr lang="en-US" sz="1400" b="1" dirty="0" smtClean="0"/>
              <a:t>Insights</a:t>
            </a:r>
          </a:p>
          <a:p>
            <a:pPr lvl="1"/>
            <a:r>
              <a:rPr lang="en-US" sz="1400" b="1" dirty="0" smtClean="0"/>
              <a:t>Initiative progress</a:t>
            </a:r>
          </a:p>
          <a:p>
            <a:pPr lvl="1"/>
            <a:endParaRPr lang="en-US" sz="1400" b="1" dirty="0" smtClean="0"/>
          </a:p>
          <a:p>
            <a:endParaRPr lang="en-US" sz="1000" dirty="0"/>
          </a:p>
          <a:p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20787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Director’s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499" y="973304"/>
            <a:ext cx="8581775" cy="517812"/>
          </a:xfrm>
        </p:spPr>
        <p:txBody>
          <a:bodyPr/>
          <a:lstStyle/>
          <a:p>
            <a:r>
              <a:rPr lang="en-US" dirty="0" smtClean="0"/>
              <a:t>May Stakeholder </a:t>
            </a:r>
            <a:r>
              <a:rPr lang="en-US" dirty="0"/>
              <a:t>Working Committee meeting </a:t>
            </a:r>
            <a:r>
              <a:rPr lang="en-US" dirty="0" smtClean="0"/>
              <a:t>highlights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265499" y="1587145"/>
            <a:ext cx="8581775" cy="2507925"/>
          </a:xfrm>
        </p:spPr>
        <p:txBody>
          <a:bodyPr/>
          <a:lstStyle/>
          <a:p>
            <a:pPr marL="3111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Ramón Riesgo, GSA: </a:t>
            </a:r>
            <a:r>
              <a:rPr lang="en-US" sz="1200" dirty="0">
                <a:solidFill>
                  <a:schemeClr val="tx1"/>
                </a:solidFill>
              </a:rPr>
              <a:t>4 new permanent southbound lanes to El Chaparral added on 5/14.  It is estimated that 10 permanent lanes and inspection booths will be ready by 6/17/19 (see slides of his presentation</a:t>
            </a:r>
            <a:r>
              <a:rPr lang="en-US" sz="1200" dirty="0" smtClean="0">
                <a:solidFill>
                  <a:schemeClr val="tx1"/>
                </a:solidFill>
              </a:rPr>
              <a:t>).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pPr marL="3111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Dennis </a:t>
            </a:r>
            <a:r>
              <a:rPr lang="en-US" sz="1200" b="1" dirty="0" err="1">
                <a:solidFill>
                  <a:schemeClr val="tx1"/>
                </a:solidFill>
              </a:rPr>
              <a:t>Abremski</a:t>
            </a:r>
            <a:r>
              <a:rPr lang="en-US" sz="1200" b="1" dirty="0">
                <a:solidFill>
                  <a:schemeClr val="tx1"/>
                </a:solidFill>
              </a:rPr>
              <a:t> and Lada </a:t>
            </a:r>
            <a:r>
              <a:rPr lang="en-US" sz="1200" b="1" dirty="0" err="1">
                <a:solidFill>
                  <a:schemeClr val="tx1"/>
                </a:solidFill>
              </a:rPr>
              <a:t>Rasochova</a:t>
            </a:r>
            <a:r>
              <a:rPr lang="en-US" sz="1200" b="1" dirty="0">
                <a:solidFill>
                  <a:schemeClr val="tx1"/>
                </a:solidFill>
              </a:rPr>
              <a:t>, UCSD </a:t>
            </a:r>
            <a:r>
              <a:rPr lang="en-US" sz="1200" dirty="0">
                <a:solidFill>
                  <a:schemeClr val="tx1"/>
                </a:solidFill>
              </a:rPr>
              <a:t>on importance of Border Innovation Challenge</a:t>
            </a:r>
          </a:p>
          <a:p>
            <a:pPr marL="311150" indent="-171450"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tx1"/>
              </a:solidFill>
            </a:endParaRPr>
          </a:p>
          <a:p>
            <a:pPr marL="3111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Stephen Roop, Freight Shuttle System: </a:t>
            </a:r>
            <a:r>
              <a:rPr lang="en-US" sz="1200" dirty="0">
                <a:solidFill>
                  <a:schemeClr val="tx1"/>
                </a:solidFill>
              </a:rPr>
              <a:t>cargo conveyances on a dedicated and elevated guideway.  It uses linear induction motors and the freeway right-of-way. In talks with Caltrans and Matrix Air Cargo to offer the solution in San Diego.  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pPr marL="3111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Antonio Ochoa, Deloitte Tijuana:  </a:t>
            </a:r>
            <a:r>
              <a:rPr lang="en-US" sz="1200" dirty="0">
                <a:solidFill>
                  <a:schemeClr val="tx1"/>
                </a:solidFill>
              </a:rPr>
              <a:t>Initial discussion on Cross Border Connected Cities (CBCC) concept, articulating a broader vision for border operations within an urban planning and Smart City context. </a:t>
            </a:r>
          </a:p>
          <a:p>
            <a:pPr marL="1143000" lvl="3" algn="just"/>
            <a:endParaRPr lang="en-US" sz="1000" b="1" dirty="0" smtClean="0"/>
          </a:p>
          <a:p>
            <a:pPr marL="1143000" lvl="3" algn="just"/>
            <a:endParaRPr lang="en-US" sz="1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70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4907B3-DEC9-B846-857E-B9E8764AC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Topics</a:t>
            </a:r>
            <a:endParaRPr lang="en-US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AF1FF4F-4F77-8B40-A461-7CCCCEC47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499" y="1002528"/>
            <a:ext cx="8581775" cy="517812"/>
          </a:xfrm>
        </p:spPr>
        <p:txBody>
          <a:bodyPr/>
          <a:lstStyle/>
          <a:p>
            <a:endParaRPr lang="en-US" sz="1600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23DA31-FF8D-3B47-A894-E9DDC5E219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65499" y="777337"/>
            <a:ext cx="8581775" cy="2507925"/>
          </a:xfrm>
        </p:spPr>
        <p:txBody>
          <a:bodyPr/>
          <a:lstStyle/>
          <a:p>
            <a:pPr lvl="1"/>
            <a:r>
              <a:rPr lang="en-US" sz="1600" b="1" dirty="0" smtClean="0"/>
              <a:t>Border Innovation Challenge</a:t>
            </a:r>
          </a:p>
          <a:p>
            <a:pPr lvl="2"/>
            <a:r>
              <a:rPr lang="en-US" dirty="0" smtClean="0"/>
              <a:t>33 applications, 8 semi-finalists, 5 finalists, 3 winners.</a:t>
            </a:r>
          </a:p>
          <a:p>
            <a:pPr lvl="2"/>
            <a:r>
              <a:rPr lang="en-US" dirty="0" smtClean="0"/>
              <a:t>1st </a:t>
            </a:r>
            <a:r>
              <a:rPr lang="en-US" dirty="0"/>
              <a:t>Prize, $10,000: "Dynamic Border Project" - Curbside Labs, Inc. and </a:t>
            </a:r>
            <a:r>
              <a:rPr lang="en-US" dirty="0" err="1"/>
              <a:t>Cheslav</a:t>
            </a:r>
            <a:r>
              <a:rPr lang="en-US" dirty="0"/>
              <a:t> </a:t>
            </a:r>
            <a:r>
              <a:rPr lang="en-US" dirty="0" err="1"/>
              <a:t>Versky</a:t>
            </a:r>
            <a:r>
              <a:rPr lang="en-US" dirty="0"/>
              <a:t> (</a:t>
            </a:r>
            <a:r>
              <a:rPr lang="en-US" dirty="0" smtClean="0"/>
              <a:t>UCSD)</a:t>
            </a:r>
          </a:p>
          <a:p>
            <a:pPr lvl="2"/>
            <a:r>
              <a:rPr lang="en-US" dirty="0" smtClean="0"/>
              <a:t>2nd </a:t>
            </a:r>
            <a:r>
              <a:rPr lang="en-US" dirty="0"/>
              <a:t>Prize, $7,500: "Cross Border Booking System" (CBBS), by </a:t>
            </a:r>
            <a:r>
              <a:rPr lang="en-US" dirty="0" err="1"/>
              <a:t>Héctor</a:t>
            </a:r>
            <a:r>
              <a:rPr lang="en-US" dirty="0"/>
              <a:t> Rodríguez </a:t>
            </a:r>
            <a:r>
              <a:rPr lang="en-US" dirty="0" err="1"/>
              <a:t>Calderón</a:t>
            </a:r>
            <a:r>
              <a:rPr lang="en-US" dirty="0"/>
              <a:t> and José </a:t>
            </a:r>
            <a:r>
              <a:rPr lang="en-US" dirty="0" err="1"/>
              <a:t>Treviño</a:t>
            </a:r>
            <a:r>
              <a:rPr lang="en-US" dirty="0"/>
              <a:t> Bustamante (</a:t>
            </a:r>
            <a:r>
              <a:rPr lang="en-US" dirty="0" smtClean="0"/>
              <a:t>Tijuana)</a:t>
            </a:r>
          </a:p>
          <a:p>
            <a:pPr lvl="2"/>
            <a:r>
              <a:rPr lang="en-US" dirty="0" smtClean="0"/>
              <a:t>Audience </a:t>
            </a:r>
            <a:r>
              <a:rPr lang="en-US" dirty="0"/>
              <a:t>Favorite, $2,500: “EMS Tracking”, by Mauricio de Oliveira, Carlos Vera, Eva Tovar and Andres Smith (</a:t>
            </a:r>
            <a:r>
              <a:rPr lang="en-US" dirty="0" smtClean="0"/>
              <a:t>UCSD)</a:t>
            </a:r>
          </a:p>
          <a:p>
            <a:pPr lvl="2"/>
            <a:r>
              <a:rPr lang="en-US" dirty="0" smtClean="0"/>
              <a:t>Two </a:t>
            </a:r>
            <a:r>
              <a:rPr lang="en-US" dirty="0"/>
              <a:t>other groups were finalists</a:t>
            </a:r>
            <a:r>
              <a:rPr lang="en-US" dirty="0" smtClean="0"/>
              <a:t>:</a:t>
            </a:r>
            <a:r>
              <a:rPr lang="en-US" dirty="0"/>
              <a:t> </a:t>
            </a:r>
            <a:r>
              <a:rPr lang="en-US" dirty="0" smtClean="0"/>
              <a:t>"</a:t>
            </a:r>
            <a:r>
              <a:rPr lang="en-US" dirty="0"/>
              <a:t>Automate the collection of border wait time data and process it for real time statistics", by </a:t>
            </a:r>
            <a:r>
              <a:rPr lang="en-US" dirty="0" err="1" smtClean="0"/>
              <a:t>Inercy</a:t>
            </a:r>
            <a:r>
              <a:rPr lang="en-US" dirty="0"/>
              <a:t> </a:t>
            </a:r>
            <a:r>
              <a:rPr lang="en-US" dirty="0" smtClean="0"/>
              <a:t>and "</a:t>
            </a:r>
            <a:r>
              <a:rPr lang="en-US" dirty="0"/>
              <a:t>Evolutionary Sensors: a machine learning </a:t>
            </a:r>
            <a:r>
              <a:rPr lang="en-US" dirty="0" err="1"/>
              <a:t>SoC</a:t>
            </a:r>
            <a:r>
              <a:rPr lang="en-US" dirty="0"/>
              <a:t> for </a:t>
            </a:r>
            <a:r>
              <a:rPr lang="en-US" dirty="0" err="1"/>
              <a:t>IoT</a:t>
            </a:r>
            <a:r>
              <a:rPr lang="en-US" dirty="0"/>
              <a:t> sensor systems", by Leonardo Trujillo, </a:t>
            </a:r>
            <a:r>
              <a:rPr lang="en-US" dirty="0" err="1"/>
              <a:t>Yazmín</a:t>
            </a:r>
            <a:r>
              <a:rPr lang="en-US" dirty="0"/>
              <a:t> Maldonado, and Carlos </a:t>
            </a:r>
            <a:r>
              <a:rPr lang="en-US" dirty="0" err="1" smtClean="0"/>
              <a:t>Goribar</a:t>
            </a:r>
            <a:r>
              <a:rPr lang="en-US" dirty="0"/>
              <a:t>.</a:t>
            </a:r>
            <a:endParaRPr lang="en-US" dirty="0" smtClean="0"/>
          </a:p>
          <a:p>
            <a:pPr lvl="2"/>
            <a:r>
              <a:rPr lang="en-US" dirty="0" smtClean="0"/>
              <a:t>We will have these companies present at Stakeholders Working Committee meetings in September and November.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696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13216</TotalTime>
  <Words>1223</Words>
  <Application>Microsoft Office PowerPoint</Application>
  <PresentationFormat>On-screen Show (16:9)</PresentationFormat>
  <Paragraphs>113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Apple Chancery</vt:lpstr>
      <vt:lpstr>Arial</vt:lpstr>
      <vt:lpstr>Arial Hebrew</vt:lpstr>
      <vt:lpstr>Arial Narrow</vt:lpstr>
      <vt:lpstr>Calibri</vt:lpstr>
      <vt:lpstr>Comic Sans MS</vt:lpstr>
      <vt:lpstr>Helvetica</vt:lpstr>
      <vt:lpstr>Helvetica Neue Medium</vt:lpstr>
      <vt:lpstr>Mistral</vt:lpstr>
      <vt:lpstr>Times</vt:lpstr>
      <vt:lpstr>Simple Light</vt:lpstr>
      <vt:lpstr>PowerPoint Presentation</vt:lpstr>
      <vt:lpstr>The San Diego-Tijuana Border 1851</vt:lpstr>
      <vt:lpstr>The San Diego-Tijuana Border circa 1910s</vt:lpstr>
      <vt:lpstr>The San Diego-Tijuana Border circa 1960</vt:lpstr>
      <vt:lpstr>The San Diego-Tijuana Border 1981</vt:lpstr>
      <vt:lpstr>San Ysidro Port of Entry May 2019</vt:lpstr>
      <vt:lpstr>Executive Director’s Report</vt:lpstr>
      <vt:lpstr>Executive Director’s Report</vt:lpstr>
      <vt:lpstr>Topics</vt:lpstr>
      <vt:lpstr>PowerPoint Presentation</vt:lpstr>
      <vt:lpstr>PowerPoint Presentation</vt:lpstr>
      <vt:lpstr>PowerPoint Presentation</vt:lpstr>
      <vt:lpstr>Executive Director’s Report</vt:lpstr>
      <vt:lpstr>PowerPoint Presentation</vt:lpstr>
      <vt:lpstr>Executive Director’s Report</vt:lpstr>
      <vt:lpstr>Executive Director’s Report</vt:lpstr>
      <vt:lpstr>Executive Director’s Report</vt:lpstr>
      <vt:lpstr>Executive Director’s Report</vt:lpstr>
      <vt:lpstr>Executive Director’s Report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Gustavo De La Fuente</dc:creator>
  <cp:lastModifiedBy>Gustavo De La Fuente</cp:lastModifiedBy>
  <cp:revision>201</cp:revision>
  <cp:lastPrinted>2019-03-07T16:37:37Z</cp:lastPrinted>
  <dcterms:modified xsi:type="dcterms:W3CDTF">2019-07-10T21:57:23Z</dcterms:modified>
</cp:coreProperties>
</file>